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Poppins" charset="1" panose="00000500000000000000"/>
      <p:regular r:id="rId12"/>
    </p:embeddedFont>
    <p:embeddedFont>
      <p:font typeface="Poppins Bold" charset="1" panose="000008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3.fntdata"/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slide" Target="slides/slide2.xml"/><Relationship Id="rId2" Type="http://schemas.openxmlformats.org/officeDocument/2006/relationships/presProps" Target="presProps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5" Type="http://schemas.openxmlformats.org/officeDocument/2006/relationships/customXml" Target="../customXml/item2.xml"/><Relationship Id="rId10" Type="http://schemas.openxmlformats.org/officeDocument/2006/relationships/slide" Target="slides/slide5.xml"/><Relationship Id="rId4" Type="http://schemas.openxmlformats.org/officeDocument/2006/relationships/theme" Target="theme/theme1.xml"/><Relationship Id="rId9" Type="http://schemas.openxmlformats.org/officeDocument/2006/relationships/slide" Target="slides/slide4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.jpeg" Type="http://schemas.openxmlformats.org/officeDocument/2006/relationships/image"/><Relationship Id="rId5" Target="../media/image7.png" Type="http://schemas.openxmlformats.org/officeDocument/2006/relationships/image"/><Relationship Id="rId6" Target="../media/image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77195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4884533" y="3763112"/>
            <a:ext cx="8518934" cy="2236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jak usnadnit zaměstnavatelům zaměstnávání znevýhodněných osob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213251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74073" y="596629"/>
            <a:ext cx="17539854" cy="1858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 čím se zaměstnavatelé znevýhodněných nejčastěji potýkají?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706269" y="2738960"/>
            <a:ext cx="12243419" cy="6651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Snaží se o integraci, ale narážejí na omezení a komplikace.</a:t>
            </a:r>
          </a:p>
          <a:p>
            <a:pPr algn="l">
              <a:lnSpc>
                <a:spcPts val="5277"/>
              </a:lnSpc>
            </a:pPr>
          </a:p>
          <a:p>
            <a:pPr algn="l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Chybí propojení se sociálními poradenskými službami a neziskovými organizacemi.</a:t>
            </a:r>
          </a:p>
          <a:p>
            <a:pPr algn="l">
              <a:lnSpc>
                <a:spcPts val="5277"/>
              </a:lnSpc>
            </a:pPr>
          </a:p>
          <a:p>
            <a:pPr algn="l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Neexistují jednotné nástroje pro efektivní podporu těchto zaměstnanců.</a:t>
            </a:r>
          </a:p>
          <a:p>
            <a:pPr algn="l">
              <a:lnSpc>
                <a:spcPts val="5277"/>
              </a:lnSpc>
            </a:pPr>
          </a:p>
          <a:p>
            <a:pPr algn="l">
              <a:lnSpc>
                <a:spcPts val="5277"/>
              </a:lnSpc>
            </a:pP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</a:t>
            </a:r>
            <a:r>
              <a:rPr lang="en-US" sz="376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ochází k vyšší fluktuaci a nižší produktivitě.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028700" y="2895238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491548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6933616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28700" y="8802267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237828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4974059" y="885825"/>
            <a:ext cx="8339882" cy="9347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Kdo potřebuje podporu? 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827204" y="2074828"/>
            <a:ext cx="8405961" cy="706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Lidé s psychickými poruchami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Mladí dospělí z </a:t>
            </a: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dětských domovů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Samoživitelky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Lidé 60+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Osoby po výkonu trestu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Lidé s exekuc</a:t>
            </a: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í 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Osoby bez přístřeší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Zdravotně znevýhodnění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Absolventi škol</a:t>
            </a: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Lidé se základním vzděláním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028700" y="3048632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28700" y="3839941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4515048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28700" y="5190156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28700" y="5865264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28700" y="6540372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2"/>
                </a:lnTo>
                <a:lnTo>
                  <a:pt x="0" y="4560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28700" y="7329779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028700" y="8004887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28700" y="8679995"/>
            <a:ext cx="456033" cy="456033"/>
          </a:xfrm>
          <a:custGeom>
            <a:avLst/>
            <a:gdLst/>
            <a:ahLst/>
            <a:cxnLst/>
            <a:rect r="r" b="b" t="t" l="l"/>
            <a:pathLst>
              <a:path h="456033" w="456033">
                <a:moveTo>
                  <a:pt x="0" y="0"/>
                </a:moveTo>
                <a:lnTo>
                  <a:pt x="456033" y="0"/>
                </a:lnTo>
                <a:lnTo>
                  <a:pt x="456033" y="456033"/>
                </a:lnTo>
                <a:lnTo>
                  <a:pt x="0" y="4560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4000"/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521037" y="2740802"/>
            <a:ext cx="1245927" cy="5897878"/>
          </a:xfrm>
          <a:custGeom>
            <a:avLst/>
            <a:gdLst/>
            <a:ahLst/>
            <a:cxnLst/>
            <a:rect r="r" b="b" t="t" l="l"/>
            <a:pathLst>
              <a:path h="5897878" w="1245927">
                <a:moveTo>
                  <a:pt x="0" y="0"/>
                </a:moveTo>
                <a:lnTo>
                  <a:pt x="1245926" y="0"/>
                </a:lnTo>
                <a:lnTo>
                  <a:pt x="1245926" y="5897878"/>
                </a:lnTo>
                <a:lnTo>
                  <a:pt x="0" y="58978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706575" y="1280544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754166" y="885825"/>
            <a:ext cx="8779669" cy="9347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Jakou podporu potřebují</a:t>
            </a:r>
            <a:r>
              <a:rPr lang="en-US" b="true" sz="519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?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0738513" y="6776436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4706575" y="5718585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861138" y="91831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581550" y="27408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7"/>
                </a:lnTo>
                <a:lnTo>
                  <a:pt x="0" y="266039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028700" y="5143500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410588" y="1691964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Finanční gramotnost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237993" y="3512035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Pomoc  s bydlením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578150" y="5895413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Právní poradenství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5121164" y="2054195"/>
            <a:ext cx="2138136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Psychologická podpora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287963" y="7499194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Koučink</a:t>
            </a:r>
          </a:p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mentoring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5293814" y="6619877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Dluhové poradenství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4891847" y="65979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8" id="18"/>
          <p:cNvSpPr txBox="true"/>
          <p:nvPr/>
        </p:nvSpPr>
        <p:spPr>
          <a:xfrm rot="0">
            <a:off x="5547099" y="7179728"/>
            <a:ext cx="1792837" cy="1181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Uzpůsobené pracovní místo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0">
            <a:off x="10814713" y="2483102"/>
            <a:ext cx="2891737" cy="2660398"/>
          </a:xfrm>
          <a:custGeom>
            <a:avLst/>
            <a:gdLst/>
            <a:ahLst/>
            <a:cxnLst/>
            <a:rect r="r" b="b" t="t" l="l"/>
            <a:pathLst>
              <a:path h="2660398" w="2891737">
                <a:moveTo>
                  <a:pt x="0" y="0"/>
                </a:moveTo>
                <a:lnTo>
                  <a:pt x="2891737" y="0"/>
                </a:lnTo>
                <a:lnTo>
                  <a:pt x="2891737" y="2660398"/>
                </a:lnTo>
                <a:lnTo>
                  <a:pt x="0" y="2660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11389738" y="3279862"/>
            <a:ext cx="1792837" cy="791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18"/>
              </a:lnSpc>
            </a:pPr>
            <a:r>
              <a:rPr lang="en-US" sz="2227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Zdravotní pomůcky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3453110" y="5029138"/>
            <a:ext cx="3806190" cy="4114800"/>
          </a:xfrm>
          <a:custGeom>
            <a:avLst/>
            <a:gdLst/>
            <a:ahLst/>
            <a:cxnLst/>
            <a:rect r="r" b="b" t="t" l="l"/>
            <a:pathLst>
              <a:path h="4114800" w="3806190">
                <a:moveTo>
                  <a:pt x="0" y="0"/>
                </a:moveTo>
                <a:lnTo>
                  <a:pt x="3806190" y="0"/>
                </a:lnTo>
                <a:lnTo>
                  <a:pt x="380619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064964" y="914400"/>
            <a:ext cx="13392745" cy="750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20 % pracujíc</a:t>
            </a:r>
            <a:r>
              <a:rPr lang="en-US" b="true" sz="420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ích</a:t>
            </a: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má nějakou formu znevýhodnění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155675" y="2719551"/>
            <a:ext cx="7341508" cy="817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7"/>
              </a:lnSpc>
            </a:pPr>
            <a:r>
              <a:rPr lang="en-US" sz="233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30 % lid</a:t>
            </a:r>
            <a:r>
              <a:rPr lang="en-US" b="true" sz="233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í po výkonu trestu</a:t>
            </a:r>
            <a:r>
              <a:rPr lang="en-US" sz="2333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čelí problémům s hledáním práce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107215" y="2182664"/>
            <a:ext cx="6683973" cy="136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53"/>
              </a:lnSpc>
            </a:pPr>
            <a:r>
              <a:rPr lang="en-US" sz="3823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15 % </a:t>
            </a:r>
            <a:r>
              <a:rPr lang="en-US" b="true" sz="3823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samoživitelek</a:t>
            </a:r>
            <a:r>
              <a:rPr lang="en-US" sz="3823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pracuje pod svým potenciálem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664864" y="4295929"/>
            <a:ext cx="4618178" cy="13997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98"/>
              </a:lnSpc>
            </a:pPr>
            <a:r>
              <a:rPr lang="en-US" sz="2642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Podíl lidí </a:t>
            </a:r>
            <a:r>
              <a:rPr lang="en-US" b="true" sz="2642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60+</a:t>
            </a:r>
            <a:r>
              <a:rPr lang="en-US" sz="2642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na pracovním trhu vzroste do roku 2030 o 40 %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761337" y="6249290"/>
            <a:ext cx="3717298" cy="30192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32"/>
              </a:lnSpc>
            </a:pPr>
            <a:r>
              <a:rPr lang="en-US" sz="338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Lidé se </a:t>
            </a:r>
            <a:r>
              <a:rPr lang="en-US" sz="338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základním vzdělán</a:t>
            </a:r>
            <a:r>
              <a:rPr lang="en-US" b="true" sz="33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ím</a:t>
            </a:r>
            <a:r>
              <a:rPr lang="en-US" sz="338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mají nejvyšší míru nezaměstnanosti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24885" y="5581372"/>
            <a:ext cx="4618178" cy="2979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Až </a:t>
            </a:r>
            <a:r>
              <a:rPr lang="en-US" sz="420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25 % ab</a:t>
            </a:r>
            <a:r>
              <a:rPr lang="en-US" b="true" sz="420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solventů</a:t>
            </a: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hledá práci déle než 6 měsíců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081366" y="3196185"/>
            <a:ext cx="9541696" cy="9541696"/>
          </a:xfrm>
          <a:custGeom>
            <a:avLst/>
            <a:gdLst/>
            <a:ahLst/>
            <a:cxnLst/>
            <a:rect r="r" b="b" t="t" l="l"/>
            <a:pathLst>
              <a:path h="9541696" w="9541696">
                <a:moveTo>
                  <a:pt x="0" y="0"/>
                </a:moveTo>
                <a:lnTo>
                  <a:pt x="9541696" y="0"/>
                </a:lnTo>
                <a:lnTo>
                  <a:pt x="9541696" y="9541697"/>
                </a:lnTo>
                <a:lnTo>
                  <a:pt x="0" y="95416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4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77195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3755120" y="3763112"/>
            <a:ext cx="10245425" cy="2236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jak usnadnit zaměstnavatelům integraci znevýhodněných zaměstnanců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4213251" y="4030886"/>
            <a:ext cx="1277925" cy="1968695"/>
          </a:xfrm>
          <a:custGeom>
            <a:avLst/>
            <a:gdLst/>
            <a:ahLst/>
            <a:cxnLst/>
            <a:rect r="r" b="b" t="t" l="l"/>
            <a:pathLst>
              <a:path h="1968695" w="1277925">
                <a:moveTo>
                  <a:pt x="0" y="0"/>
                </a:moveTo>
                <a:lnTo>
                  <a:pt x="1277925" y="0"/>
                </a:lnTo>
                <a:lnTo>
                  <a:pt x="1277925" y="1968696"/>
                </a:lnTo>
                <a:lnTo>
                  <a:pt x="0" y="19686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81C50CBB1B1446B45B330939B6BBB7" ma:contentTypeVersion="19" ma:contentTypeDescription="Vytvoří nový dokument" ma:contentTypeScope="" ma:versionID="cc4b697b1cbcd1a9c02f9c0ce4449e05">
  <xsd:schema xmlns:xsd="http://www.w3.org/2001/XMLSchema" xmlns:xs="http://www.w3.org/2001/XMLSchema" xmlns:p="http://schemas.microsoft.com/office/2006/metadata/properties" xmlns:ns2="10c81bb1-1cf9-4916-844a-eb4c2f819763" xmlns:ns3="c2d6d175-8d59-4fe8-be38-a60d927c6e53" targetNamespace="http://schemas.microsoft.com/office/2006/metadata/properties" ma:root="true" ma:fieldsID="9ee06a8c6d9396174aa5c112e18ccfca" ns2:_="" ns3:_="">
    <xsd:import namespace="10c81bb1-1cf9-4916-844a-eb4c2f819763"/>
    <xsd:import namespace="c2d6d175-8d59-4fe8-be38-a60d927c6e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81bb1-1cf9-4916-844a-eb4c2f819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6a8c3254-6cc0-468b-992a-9f34adcfa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6d175-8d59-4fe8-be38-a60d927c6e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9cff68-19c2-40cd-888b-50b3e8061c6d}" ma:internalName="TaxCatchAll" ma:showField="CatchAllData" ma:web="c2d6d175-8d59-4fe8-be38-a60d927c6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c81bb1-1cf9-4916-844a-eb4c2f819763">
      <Terms xmlns="http://schemas.microsoft.com/office/infopath/2007/PartnerControls"/>
    </lcf76f155ced4ddcb4097134ff3c332f>
    <TaxCatchAll xmlns="c2d6d175-8d59-4fe8-be38-a60d927c6e53" xsi:nil="true"/>
  </documentManagement>
</p:properties>
</file>

<file path=customXml/itemProps1.xml><?xml version="1.0" encoding="utf-8"?>
<ds:datastoreItem xmlns:ds="http://schemas.openxmlformats.org/officeDocument/2006/customXml" ds:itemID="{CFA08FBE-6667-4FD6-B515-A64CD5DA1BE7}"/>
</file>

<file path=customXml/itemProps2.xml><?xml version="1.0" encoding="utf-8"?>
<ds:datastoreItem xmlns:ds="http://schemas.openxmlformats.org/officeDocument/2006/customXml" ds:itemID="{799B9CB3-CDD3-411C-8D9D-A327059962B4}"/>
</file>

<file path=customXml/itemProps3.xml><?xml version="1.0" encoding="utf-8"?>
<ds:datastoreItem xmlns:ds="http://schemas.openxmlformats.org/officeDocument/2006/customXml" ds:itemID="{394B911D-982B-41C6-B2A4-4C26C986770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IDEATHON 2025</dc:title>
  <cp:revision>1</cp:revision>
  <dcterms:created xsi:type="dcterms:W3CDTF">2006-08-16T00:00:00Z</dcterms:created>
  <dcterms:modified xsi:type="dcterms:W3CDTF">2011-08-01T06:04:30Z</dcterms:modified>
  <dc:identifier>DAGiKgZ7r1A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0x010100AF81C50CBB1B1446B45B330939B6BBB7</vt:lpwstr>
  </property>
</Properties>
</file>